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68" r:id="rId5"/>
    <p:sldId id="269" r:id="rId6"/>
    <p:sldId id="270" r:id="rId7"/>
    <p:sldId id="271" r:id="rId8"/>
    <p:sldId id="272"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C4E8-B303-4142-9E79-7E5F419E27B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663B9F3-48BA-BF4B-A476-F0E76EC680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746863-53DB-F248-AF15-90AEB1E784D8}"/>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1F3A8EBF-C816-C24F-AB89-C57AB5554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10AD7-83FA-1843-A9BE-C0E24E64DD85}"/>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67447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4325-4617-4743-958D-403030D7849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B5DEF6-66EA-FB4D-9D02-6914AD92385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55CC5D-B460-E04A-A4FD-2A16BC05DC70}"/>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E01E8611-2A9B-FD40-A190-F2B3F9194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3064B-B00F-9B4B-96AE-A25E45EAB363}"/>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85971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69A1F-8F1C-064D-AE8C-31D8809F216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76B01E-890E-3140-AB5A-08CA318A02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E38358-CD5A-4C40-95A3-9D569BF3EE8F}"/>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1521D5AE-827D-4349-9507-A9E2BD65C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62F22-09E6-8B4A-85FA-CD3879BC0A9C}"/>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102631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8936E-6FA6-AE4C-8BD8-6D94EAC6D9C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BF8E17-C756-FE40-B9E9-ACAF0E7917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BD9482-B771-2540-B0D0-0D64E15D0764}"/>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94E24661-44B2-E545-910A-44B2441B1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AF06B-0F36-404A-9CDE-B7414B79FBD7}"/>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328215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281B8-8B19-BB46-BF54-13515F4C272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4E93E5B-04DB-084C-AFB6-131D09E03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64F7C39-3482-6C4A-8082-F42A37AD2D84}"/>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46CE96CB-F4CA-274D-8889-2AC50DDE9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6F9B4-21A1-AB46-BBB9-3066BA3B83D1}"/>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70273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39A2-8393-EA42-A330-DE07B3CFE9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DF1CD7A-CB47-A848-84F6-8E28390089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5F95BD8-1DD1-E94C-ACA0-6968F1835A8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BA34E1C-42C1-5D4E-B36C-8C501604C36C}"/>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6" name="Footer Placeholder 5">
            <a:extLst>
              <a:ext uri="{FF2B5EF4-FFF2-40B4-BE49-F238E27FC236}">
                <a16:creationId xmlns:a16="http://schemas.microsoft.com/office/drawing/2014/main" id="{88E35823-66C0-6D46-B148-79A5166CD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0C3C5B-3C5E-A44E-919A-36A553A5E2A7}"/>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28807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A1453-B022-0040-967A-04D70699ED8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F7C365-6EB2-1247-8909-3CD14D5E24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86F6741-3C16-D146-8721-C1714B3F82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CB2A09C-E06E-D04B-8BC9-A9F5E74FC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56C6F7-4EC3-8F4A-A146-51E2C23943C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2323AE1-8992-EA41-ACC8-C591925415FF}"/>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8" name="Footer Placeholder 7">
            <a:extLst>
              <a:ext uri="{FF2B5EF4-FFF2-40B4-BE49-F238E27FC236}">
                <a16:creationId xmlns:a16="http://schemas.microsoft.com/office/drawing/2014/main" id="{755195A1-7409-2E41-946B-CE73DE497B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A83A07-4EE9-A44E-B6D1-A130951ADE77}"/>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40573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12983-774B-3E46-8257-87CCBEA1596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98A473-C15F-7947-9600-FF2F6DC0DF09}"/>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4" name="Footer Placeholder 3">
            <a:extLst>
              <a:ext uri="{FF2B5EF4-FFF2-40B4-BE49-F238E27FC236}">
                <a16:creationId xmlns:a16="http://schemas.microsoft.com/office/drawing/2014/main" id="{287E002C-B97E-464D-A440-5CFF2EF7ED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310509-1FCB-884B-B5A7-A3C5046DBE02}"/>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58108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3A6A05-24FA-6D4A-BCF7-B09DC37D2510}"/>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3" name="Footer Placeholder 2">
            <a:extLst>
              <a:ext uri="{FF2B5EF4-FFF2-40B4-BE49-F238E27FC236}">
                <a16:creationId xmlns:a16="http://schemas.microsoft.com/office/drawing/2014/main" id="{54A85B84-A917-5C47-B563-53D94CFBBF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339538-A318-DD4F-9CBC-31C9191669B8}"/>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962876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707B-CD6A-F24E-B051-211FEC9D378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1B6C3ED-411B-654A-A924-7E3C990B2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F5724EF-0163-EC43-BB47-A60C6CFA5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33B3BB-F147-CE4A-8B71-798BEFA95F72}"/>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6" name="Footer Placeholder 5">
            <a:extLst>
              <a:ext uri="{FF2B5EF4-FFF2-40B4-BE49-F238E27FC236}">
                <a16:creationId xmlns:a16="http://schemas.microsoft.com/office/drawing/2014/main" id="{14C5450B-3E70-A149-AD11-87F82D748D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D81CA-88DE-4247-BBF9-C329EAABEAA8}"/>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209073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6CCD-D494-E745-9BF8-577DDA89CA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CC145AA-0DF8-1E49-BA05-3A00B7896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760548-FFD2-9740-A0C0-7013E0567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D731D9-DD51-F942-AED5-6E65894B44D3}"/>
              </a:ext>
            </a:extLst>
          </p:cNvPr>
          <p:cNvSpPr>
            <a:spLocks noGrp="1"/>
          </p:cNvSpPr>
          <p:nvPr>
            <p:ph type="dt" sz="half" idx="10"/>
          </p:nvPr>
        </p:nvSpPr>
        <p:spPr/>
        <p:txBody>
          <a:bodyPr/>
          <a:lstStyle/>
          <a:p>
            <a:fld id="{82E3D23A-40C7-4E4C-97E4-8A32DFAF0249}" type="datetimeFigureOut">
              <a:rPr lang="en-US" smtClean="0"/>
              <a:t>6/28/2021</a:t>
            </a:fld>
            <a:endParaRPr lang="en-US"/>
          </a:p>
        </p:txBody>
      </p:sp>
      <p:sp>
        <p:nvSpPr>
          <p:cNvPr id="6" name="Footer Placeholder 5">
            <a:extLst>
              <a:ext uri="{FF2B5EF4-FFF2-40B4-BE49-F238E27FC236}">
                <a16:creationId xmlns:a16="http://schemas.microsoft.com/office/drawing/2014/main" id="{778060E0-1705-9640-B821-A82996485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CFCC8-7460-0B4A-A05A-0D57A8B9691F}"/>
              </a:ext>
            </a:extLst>
          </p:cNvPr>
          <p:cNvSpPr>
            <a:spLocks noGrp="1"/>
          </p:cNvSpPr>
          <p:nvPr>
            <p:ph type="sldNum" sz="quarter" idx="12"/>
          </p:nvPr>
        </p:nvSpPr>
        <p:spPr/>
        <p:txBody>
          <a:bodyPr/>
          <a:lstStyle/>
          <a:p>
            <a:fld id="{88192AA6-D470-3A4B-A8E6-977C90702A90}" type="slidenum">
              <a:rPr lang="en-US" smtClean="0"/>
              <a:t>‹#›</a:t>
            </a:fld>
            <a:endParaRPr lang="en-US"/>
          </a:p>
        </p:txBody>
      </p:sp>
    </p:spTree>
    <p:extLst>
      <p:ext uri="{BB962C8B-B14F-4D97-AF65-F5344CB8AC3E}">
        <p14:creationId xmlns:p14="http://schemas.microsoft.com/office/powerpoint/2010/main" val="173598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846693-A575-DE44-AF1E-0C59BADB0F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BEFDD0-7353-FE4E-ADA9-2FA9A8A0B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9B0AB6-9D61-4F45-BA85-D47DED4C8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D23A-40C7-4E4C-97E4-8A32DFAF0249}" type="datetimeFigureOut">
              <a:rPr lang="en-US" smtClean="0"/>
              <a:t>6/28/2021</a:t>
            </a:fld>
            <a:endParaRPr lang="en-US"/>
          </a:p>
        </p:txBody>
      </p:sp>
      <p:sp>
        <p:nvSpPr>
          <p:cNvPr id="5" name="Footer Placeholder 4">
            <a:extLst>
              <a:ext uri="{FF2B5EF4-FFF2-40B4-BE49-F238E27FC236}">
                <a16:creationId xmlns:a16="http://schemas.microsoft.com/office/drawing/2014/main" id="{99B31BA4-6FED-DC4D-89D9-14AC34B91E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37AE90-48ED-1D4F-9BEE-2253A0041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92AA6-D470-3A4B-A8E6-977C90702A90}" type="slidenum">
              <a:rPr lang="en-US" smtClean="0"/>
              <a:t>‹#›</a:t>
            </a:fld>
            <a:endParaRPr lang="en-US"/>
          </a:p>
        </p:txBody>
      </p:sp>
    </p:spTree>
    <p:extLst>
      <p:ext uri="{BB962C8B-B14F-4D97-AF65-F5344CB8AC3E}">
        <p14:creationId xmlns:p14="http://schemas.microsoft.com/office/powerpoint/2010/main" val="273631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544286" y="445324"/>
            <a:ext cx="10737272" cy="5603669"/>
          </a:xfrm>
        </p:spPr>
        <p:txBody>
          <a:bodyPr/>
          <a:lstStyle/>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1A38A-B528-C243-A819-EBBE5282489B}"/>
              </a:ext>
            </a:extLst>
          </p:cNvPr>
          <p:cNvSpPr>
            <a:spLocks noGrp="1"/>
          </p:cNvSpPr>
          <p:nvPr>
            <p:ph idx="1"/>
          </p:nvPr>
        </p:nvSpPr>
        <p:spPr>
          <a:xfrm>
            <a:off x="838200" y="1026721"/>
            <a:ext cx="10515600" cy="5150242"/>
          </a:xfrm>
        </p:spPr>
        <p:txBody>
          <a:bodyPr/>
          <a:lstStyle/>
          <a:p>
            <a:pPr marL="0" indent="0">
              <a:buNone/>
            </a:pPr>
            <a:r>
              <a:rPr lang="en-US" b="1">
                <a:latin typeface="Times New Roman" panose="02020603050405020304" pitchFamily="18" charset="0"/>
                <a:cs typeface="Times New Roman" panose="02020603050405020304" pitchFamily="18" charset="0"/>
              </a:rPr>
              <a:t>TERMINOLOGIES</a:t>
            </a:r>
          </a:p>
          <a:p>
            <a:r>
              <a:rPr lang="en-US" b="1">
                <a:latin typeface="Times New Roman" panose="02020603050405020304" pitchFamily="18" charset="0"/>
                <a:cs typeface="Times New Roman" panose="02020603050405020304" pitchFamily="18" charset="0"/>
              </a:rPr>
              <a:t>UNDRR-</a:t>
            </a:r>
            <a:r>
              <a:rPr lang="en-GB" b="0" i="0">
                <a:effectLst/>
                <a:latin typeface="Times New Roman" panose="02020603050405020304" pitchFamily="18" charset="0"/>
                <a:cs typeface="Times New Roman" panose="02020603050405020304" pitchFamily="18" charset="0"/>
              </a:rPr>
              <a:t>United Nations Office for Disaster Risk Reduction</a:t>
            </a:r>
            <a:endParaRPr lang="en-US" b="1">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It was formerly UNISDR(</a:t>
            </a:r>
            <a:r>
              <a:rPr lang="en-GB" b="0" i="0">
                <a:effectLst/>
                <a:latin typeface="Times New Roman" panose="02020603050405020304" pitchFamily="18" charset="0"/>
                <a:cs typeface="Times New Roman" panose="02020603050405020304" pitchFamily="18" charset="0"/>
              </a:rPr>
              <a:t>United Nations International Strategy for Disaster Reduction</a:t>
            </a:r>
            <a:r>
              <a:rPr lang="en-US" b="0" i="0">
                <a:effectLst/>
                <a:latin typeface="Times New Roman" panose="02020603050405020304" pitchFamily="18" charset="0"/>
                <a:cs typeface="Times New Roman" panose="02020603050405020304" pitchFamily="18" charset="0"/>
              </a:rPr>
              <a:t>)</a:t>
            </a:r>
          </a:p>
          <a:p>
            <a:pPr marL="0" indent="0">
              <a:buNone/>
            </a:pPr>
            <a:r>
              <a:rPr lang="en-US" b="1">
                <a:latin typeface="Times New Roman" panose="02020603050405020304" pitchFamily="18" charset="0"/>
                <a:cs typeface="Times New Roman" panose="02020603050405020304" pitchFamily="18" charset="0"/>
              </a:rPr>
              <a:t> </a:t>
            </a:r>
          </a:p>
          <a:p>
            <a:pPr marL="0" indent="0">
              <a:buNone/>
            </a:pPr>
            <a:r>
              <a:rPr lang="en-US" b="1">
                <a:latin typeface="Times New Roman" panose="02020603050405020304" pitchFamily="18" charset="0"/>
                <a:cs typeface="Times New Roman" panose="02020603050405020304" pitchFamily="18" charset="0"/>
              </a:rPr>
              <a:t>REFERENCES/SOURCE</a:t>
            </a:r>
          </a:p>
          <a:p>
            <a:pPr marL="0" indent="0">
              <a:buNone/>
            </a:pPr>
            <a:r>
              <a:rPr lang="en-US" b="1">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Environmental geography,Savindra Singh</a:t>
            </a:r>
          </a:p>
          <a:p>
            <a:pPr marL="0" indent="0">
              <a:buNone/>
            </a:pPr>
            <a:r>
              <a:rPr lang="en-US">
                <a:latin typeface="Times New Roman" panose="02020603050405020304" pitchFamily="18" charset="0"/>
                <a:cs typeface="Times New Roman" panose="02020603050405020304" pitchFamily="18" charset="0"/>
              </a:rPr>
              <a:t>*Environmental geography,R.C Chandna</a:t>
            </a:r>
          </a:p>
          <a:p>
            <a:pPr marL="0" indent="0">
              <a:buNone/>
            </a:pPr>
            <a:r>
              <a:rPr lang="en-US" b="1">
                <a:latin typeface="Times New Roman" panose="02020603050405020304" pitchFamily="18" charset="0"/>
                <a:cs typeface="Times New Roman" panose="02020603050405020304" pitchFamily="18" charset="0"/>
              </a:rPr>
              <a:t>*</a:t>
            </a:r>
            <a:r>
              <a:rPr lang="en-US">
                <a:latin typeface="Times New Roman" panose="02020603050405020304" pitchFamily="18" charset="0"/>
                <a:cs typeface="Times New Roman" panose="02020603050405020304" pitchFamily="18" charset="0"/>
              </a:rPr>
              <a:t>Websites-Office of Disaster preparedness And Management(Govt. Of the Republic of Trinidad)</a:t>
            </a:r>
            <a:endParaRPr lang="en-US"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24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613CF7-C8A1-1A4D-8F62-622EBE356F9A}"/>
              </a:ext>
            </a:extLst>
          </p:cNvPr>
          <p:cNvSpPr>
            <a:spLocks noGrp="1"/>
          </p:cNvSpPr>
          <p:nvPr>
            <p:ph idx="1"/>
          </p:nvPr>
        </p:nvSpPr>
        <p:spPr>
          <a:xfrm>
            <a:off x="247403" y="0"/>
            <a:ext cx="11944597" cy="6176963"/>
          </a:xfrm>
        </p:spPr>
        <p:txBody>
          <a:bodyPr>
            <a:noAutofit/>
          </a:bodyPr>
          <a:lstStyle/>
          <a:p>
            <a:pPr marL="0" indent="0">
              <a:buNone/>
            </a:pPr>
            <a:r>
              <a:rPr lang="en-US" sz="3200" b="1">
                <a:latin typeface="Times New Roman" panose="02020603050405020304" pitchFamily="18" charset="0"/>
                <a:cs typeface="Times New Roman" panose="02020603050405020304" pitchFamily="18" charset="0"/>
              </a:rPr>
              <a:t>*RISK</a:t>
            </a:r>
          </a:p>
          <a:p>
            <a:r>
              <a:rPr lang="en-US" sz="3200" b="1" i="0">
                <a:effectLst/>
                <a:latin typeface="Times New Roman" panose="02020603050405020304" pitchFamily="18" charset="0"/>
                <a:cs typeface="Times New Roman" panose="02020603050405020304" pitchFamily="18" charset="0"/>
              </a:rPr>
              <a:t>R</a:t>
            </a:r>
            <a:r>
              <a:rPr lang="en-GB" sz="3200" b="1" i="0">
                <a:effectLst/>
                <a:latin typeface="Times New Roman" panose="02020603050405020304" pitchFamily="18" charset="0"/>
                <a:cs typeface="Times New Roman" panose="02020603050405020304" pitchFamily="18" charset="0"/>
              </a:rPr>
              <a:t>isk</a:t>
            </a:r>
            <a:r>
              <a:rPr lang="en-GB" sz="3200" b="0" i="0">
                <a:effectLst/>
                <a:latin typeface="Times New Roman" panose="02020603050405020304" pitchFamily="18" charset="0"/>
                <a:cs typeface="Times New Roman" panose="02020603050405020304" pitchFamily="18" charset="0"/>
              </a:rPr>
              <a:t> (or more specifically, disaster risk) is the potential disaster losses (in terms of lives, health status, livelihoods, assets and services) which could occur to a particular community or a society over some specified future time period. (Reference </a:t>
            </a:r>
            <a:r>
              <a:rPr lang="en-GB" sz="3200">
                <a:latin typeface="Times New Roman" panose="02020603050405020304" pitchFamily="18" charset="0"/>
                <a:cs typeface="Times New Roman" panose="02020603050405020304" pitchFamily="18" charset="0"/>
              </a:rPr>
              <a:t>UNISDR</a:t>
            </a:r>
            <a:r>
              <a:rPr lang="en-GB" sz="3200" b="0" i="0">
                <a:effectLst/>
                <a:latin typeface="Times New Roman" panose="02020603050405020304" pitchFamily="18" charset="0"/>
                <a:cs typeface="Times New Roman" panose="02020603050405020304" pitchFamily="18" charset="0"/>
              </a:rPr>
              <a:t> </a:t>
            </a:r>
            <a:r>
              <a:rPr lang="en-GB" sz="3200">
                <a:latin typeface="Times New Roman" panose="02020603050405020304" pitchFamily="18" charset="0"/>
                <a:cs typeface="Times New Roman" panose="02020603050405020304" pitchFamily="18" charset="0"/>
              </a:rPr>
              <a:t>Terminology</a:t>
            </a:r>
            <a:r>
              <a:rPr lang="en-GB" sz="3200" b="0" i="0">
                <a:effectLst/>
                <a:latin typeface="Times New Roman" panose="02020603050405020304" pitchFamily="18" charset="0"/>
                <a:cs typeface="Times New Roman" panose="02020603050405020304" pitchFamily="18" charset="0"/>
              </a:rPr>
              <a:t>)</a:t>
            </a:r>
          </a:p>
          <a:p>
            <a:r>
              <a:rPr lang="en-GB" sz="3200" b="0" i="0">
                <a:effectLst/>
                <a:latin typeface="Times New Roman" panose="02020603050405020304" pitchFamily="18" charset="0"/>
                <a:cs typeface="Times New Roman" panose="02020603050405020304" pitchFamily="18" charset="0"/>
              </a:rPr>
              <a:t>It considers the probability of harmful consequences, or expected losses (deaths, injuries, property, livelihoods, economic activity disrupted or environmentally damaged) resulting from interactions between natural or human induced hazards and vulnerable conditions. </a:t>
            </a:r>
          </a:p>
          <a:p>
            <a:r>
              <a:rPr lang="en-GB" sz="3200" b="0" i="0">
                <a:effectLst/>
                <a:latin typeface="Times New Roman" panose="02020603050405020304" pitchFamily="18" charset="0"/>
                <a:cs typeface="Times New Roman" panose="02020603050405020304" pitchFamily="18" charset="0"/>
              </a:rPr>
              <a:t>Risk management is a way of preparing a community by employing measures to minimise impacts, and preparing them to cope with impacts. This includes planning to minimise impacts, well prepared emergency plans and measures to protect the most vulnerable people of the community.</a:t>
            </a:r>
            <a:endParaRPr lang="en-US"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73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9B817-1CB4-624E-B38E-F1B838EB434C}"/>
              </a:ext>
            </a:extLst>
          </p:cNvPr>
          <p:cNvSpPr>
            <a:spLocks noGrp="1"/>
          </p:cNvSpPr>
          <p:nvPr>
            <p:ph idx="1"/>
          </p:nvPr>
        </p:nvSpPr>
        <p:spPr>
          <a:xfrm>
            <a:off x="581395" y="544286"/>
            <a:ext cx="11133117" cy="5632677"/>
          </a:xfrm>
        </p:spPr>
        <p:txBody>
          <a:bodyPr>
            <a:noAutofit/>
          </a:bodyPr>
          <a:lstStyle/>
          <a:p>
            <a:r>
              <a:rPr lang="en-GB" sz="3200" i="0">
                <a:effectLst/>
                <a:latin typeface="Times New Roman" panose="02020603050405020304" pitchFamily="18" charset="0"/>
                <a:cs typeface="Times New Roman" panose="02020603050405020304" pitchFamily="18" charset="0"/>
              </a:rPr>
              <a:t>Risk can be calculated using the following equation: </a:t>
            </a:r>
            <a:r>
              <a:rPr lang="en-GB" sz="3200" b="1" i="0">
                <a:effectLst/>
                <a:latin typeface="Times New Roman" panose="02020603050405020304" pitchFamily="18" charset="0"/>
                <a:cs typeface="Times New Roman" panose="02020603050405020304" pitchFamily="18" charset="0"/>
              </a:rPr>
              <a:t>Risk = Probability of Hazard x Degree of Vulnerability.</a:t>
            </a:r>
          </a:p>
          <a:p>
            <a:pPr marL="0" indent="0">
              <a:buNone/>
            </a:pPr>
            <a:r>
              <a:rPr lang="en-GB" sz="3200" i="0">
                <a:effectLst/>
                <a:latin typeface="Times New Roman" panose="02020603050405020304" pitchFamily="18" charset="0"/>
                <a:cs typeface="Times New Roman" panose="02020603050405020304" pitchFamily="18" charset="0"/>
              </a:rPr>
              <a:t>There are different ways of dealing with risk, such as:</a:t>
            </a:r>
          </a:p>
          <a:p>
            <a:r>
              <a:rPr lang="en-GB" sz="3200" b="1" i="0">
                <a:effectLst/>
                <a:latin typeface="Times New Roman" panose="02020603050405020304" pitchFamily="18" charset="0"/>
                <a:cs typeface="Times New Roman" panose="02020603050405020304" pitchFamily="18" charset="0"/>
              </a:rPr>
              <a:t>Risk Acceptance</a:t>
            </a:r>
            <a:r>
              <a:rPr lang="en-GB" sz="3200" i="0">
                <a:effectLst/>
                <a:latin typeface="Times New Roman" panose="02020603050405020304" pitchFamily="18" charset="0"/>
                <a:cs typeface="Times New Roman" panose="02020603050405020304" pitchFamily="18" charset="0"/>
              </a:rPr>
              <a:t>: an informed decision to accept the possible consequences and likelihood of a particular risk.</a:t>
            </a:r>
          </a:p>
          <a:p>
            <a:r>
              <a:rPr lang="en-GB" sz="3200" b="1" i="0">
                <a:effectLst/>
                <a:latin typeface="Times New Roman" panose="02020603050405020304" pitchFamily="18" charset="0"/>
                <a:cs typeface="Times New Roman" panose="02020603050405020304" pitchFamily="18" charset="0"/>
              </a:rPr>
              <a:t>Risk Avoidance</a:t>
            </a:r>
            <a:r>
              <a:rPr lang="en-GB" sz="3200" i="0">
                <a:effectLst/>
                <a:latin typeface="Times New Roman" panose="02020603050405020304" pitchFamily="18" charset="0"/>
                <a:cs typeface="Times New Roman" panose="02020603050405020304" pitchFamily="18" charset="0"/>
              </a:rPr>
              <a:t>: an informed decision to avoid involvement in activities leading to risk realization.</a:t>
            </a:r>
          </a:p>
          <a:p>
            <a:r>
              <a:rPr lang="en-GB" sz="3200" b="1" i="0">
                <a:effectLst/>
                <a:latin typeface="Times New Roman" panose="02020603050405020304" pitchFamily="18" charset="0"/>
                <a:cs typeface="Times New Roman" panose="02020603050405020304" pitchFamily="18" charset="0"/>
              </a:rPr>
              <a:t>Risk Reduction</a:t>
            </a:r>
            <a:r>
              <a:rPr lang="en-GB" sz="3200" i="0">
                <a:effectLst/>
                <a:latin typeface="Times New Roman" panose="02020603050405020304" pitchFamily="18" charset="0"/>
                <a:cs typeface="Times New Roman" panose="02020603050405020304" pitchFamily="18" charset="0"/>
              </a:rPr>
              <a:t> refers to the application of appropriate techniques to reduce the likelihood of risk occurrence and its consequences.</a:t>
            </a:r>
          </a:p>
          <a:p>
            <a:r>
              <a:rPr lang="en-GB" sz="3200" b="1" i="0">
                <a:effectLst/>
                <a:latin typeface="Times New Roman" panose="02020603050405020304" pitchFamily="18" charset="0"/>
                <a:cs typeface="Times New Roman" panose="02020603050405020304" pitchFamily="18" charset="0"/>
              </a:rPr>
              <a:t>Risk Transfer</a:t>
            </a:r>
            <a:r>
              <a:rPr lang="en-GB" sz="3200" i="0">
                <a:effectLst/>
                <a:latin typeface="Times New Roman" panose="02020603050405020304" pitchFamily="18" charset="0"/>
                <a:cs typeface="Times New Roman" panose="02020603050405020304" pitchFamily="18" charset="0"/>
              </a:rPr>
              <a:t> involves shifting of the burden of risk to another party. One of the most common forms of risk transfer is Insurance.</a:t>
            </a:r>
          </a:p>
        </p:txBody>
      </p:sp>
    </p:spTree>
    <p:extLst>
      <p:ext uri="{BB962C8B-B14F-4D97-AF65-F5344CB8AC3E}">
        <p14:creationId xmlns:p14="http://schemas.microsoft.com/office/powerpoint/2010/main" val="171734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7CFD3E-4520-144C-9846-8670BBF61264}"/>
              </a:ext>
            </a:extLst>
          </p:cNvPr>
          <p:cNvSpPr>
            <a:spLocks noGrp="1"/>
          </p:cNvSpPr>
          <p:nvPr>
            <p:ph idx="1"/>
          </p:nvPr>
        </p:nvSpPr>
        <p:spPr>
          <a:xfrm>
            <a:off x="405245" y="403060"/>
            <a:ext cx="11074236" cy="6054148"/>
          </a:xfrm>
        </p:spPr>
        <p:txBody>
          <a:bodyPr>
            <a:no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Risk management</a:t>
            </a:r>
          </a:p>
          <a:p>
            <a:pPr fontAlgn="base"/>
            <a:r>
              <a:rPr lang="en-GB" sz="3200" b="0" i="0">
                <a:effectLst/>
                <a:latin typeface="Times New Roman" panose="02020603050405020304" pitchFamily="18" charset="0"/>
                <a:cs typeface="Times New Roman" panose="02020603050405020304" pitchFamily="18" charset="0"/>
              </a:rPr>
              <a:t>Risk mitigation (i.e. moderating the severity of a hazard impact) is the main objective of risk management. It aims to reduce the physical and economic impacts of an event and limit the human, material, economic and environmental costs of an emergency or disaster. Therefore, it is necessary to have good information on the costs of natural disasters. These are estimated with a risk analysis.</a:t>
            </a:r>
          </a:p>
          <a:p>
            <a:pPr fontAlgn="base"/>
            <a:r>
              <a:rPr lang="en-GB" sz="3200" b="0" i="0">
                <a:effectLst/>
                <a:latin typeface="Times New Roman" panose="02020603050405020304" pitchFamily="18" charset="0"/>
                <a:cs typeface="Times New Roman" panose="02020603050405020304" pitchFamily="18" charset="0"/>
              </a:rPr>
              <a:t>Following the risk analysis, the risks are evaluated in a risk assessment process to decide whether they are tolerable/acceptable. Both risk analysis and assessment are normally part of an integrated risk management process and produce crucial information that is relevant to decision makers for identifying viable options for risk reduction.</a:t>
            </a:r>
          </a:p>
        </p:txBody>
      </p:sp>
    </p:spTree>
    <p:extLst>
      <p:ext uri="{BB962C8B-B14F-4D97-AF65-F5344CB8AC3E}">
        <p14:creationId xmlns:p14="http://schemas.microsoft.com/office/powerpoint/2010/main" val="147751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C05A3EA0-E4A6-B84F-BC33-7FAA00891C0B}"/>
              </a:ext>
            </a:extLst>
          </p:cNvPr>
          <p:cNvPicPr>
            <a:picLocks noGrp="1" noChangeAspect="1"/>
          </p:cNvPicPr>
          <p:nvPr>
            <p:ph idx="1"/>
          </p:nvPr>
        </p:nvPicPr>
        <p:blipFill>
          <a:blip r:embed="rId2"/>
          <a:stretch>
            <a:fillRect/>
          </a:stretch>
        </p:blipFill>
        <p:spPr>
          <a:xfrm>
            <a:off x="927760" y="619249"/>
            <a:ext cx="7050975" cy="5145231"/>
          </a:xfrm>
          <a:prstGeom prst="rect">
            <a:avLst/>
          </a:prstGeom>
        </p:spPr>
      </p:pic>
      <p:sp>
        <p:nvSpPr>
          <p:cNvPr id="9" name="TextBox 8">
            <a:extLst>
              <a:ext uri="{FF2B5EF4-FFF2-40B4-BE49-F238E27FC236}">
                <a16:creationId xmlns:a16="http://schemas.microsoft.com/office/drawing/2014/main" id="{9493E205-A310-824C-8AAD-A02466FA3058}"/>
              </a:ext>
            </a:extLst>
          </p:cNvPr>
          <p:cNvSpPr txBox="1"/>
          <p:nvPr/>
        </p:nvSpPr>
        <p:spPr>
          <a:xfrm>
            <a:off x="8213765" y="4552207"/>
            <a:ext cx="3698669" cy="1323439"/>
          </a:xfrm>
          <a:prstGeom prst="rect">
            <a:avLst/>
          </a:prstGeom>
          <a:noFill/>
        </p:spPr>
        <p:txBody>
          <a:bodyPr wrap="square" rtlCol="0">
            <a:spAutoFit/>
          </a:bodyPr>
          <a:lstStyle/>
          <a:p>
            <a:pPr algn="l"/>
            <a:r>
              <a:rPr lang="en-GB" sz="2000" b="1" i="0">
                <a:effectLst/>
                <a:latin typeface="Times New Roman" panose="02020603050405020304" pitchFamily="18" charset="0"/>
                <a:cs typeface="Times New Roman" panose="02020603050405020304" pitchFamily="18" charset="0"/>
              </a:rPr>
              <a:t>Intersection of hazard, exposure, and vulnerability yields the risk (Reese &amp; Schmidt 2008, p.5)</a:t>
            </a:r>
            <a:endParaRPr lang="en-US" sz="20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96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C0383F-248A-F945-A9DA-A85243A820B9}"/>
              </a:ext>
            </a:extLst>
          </p:cNvPr>
          <p:cNvSpPr>
            <a:spLocks noGrp="1"/>
          </p:cNvSpPr>
          <p:nvPr>
            <p:ph idx="1"/>
          </p:nvPr>
        </p:nvSpPr>
        <p:spPr>
          <a:xfrm>
            <a:off x="838199" y="507175"/>
            <a:ext cx="10727871" cy="5912922"/>
          </a:xfrm>
        </p:spPr>
        <p:txBody>
          <a:bodyPr>
            <a:normAutofit lnSpcReduction="10000"/>
          </a:bodyPr>
          <a:lstStyle/>
          <a:p>
            <a:pPr marL="0" indent="0">
              <a:buNone/>
            </a:pPr>
            <a:r>
              <a:rPr lang="en-US"/>
              <a:t>*</a:t>
            </a:r>
            <a:r>
              <a:rPr lang="en-US" sz="3200" b="1">
                <a:latin typeface="Times New Roman" panose="02020603050405020304" pitchFamily="18" charset="0"/>
                <a:cs typeface="Times New Roman" panose="02020603050405020304" pitchFamily="18" charset="0"/>
              </a:rPr>
              <a:t>VULNERABILITY</a:t>
            </a:r>
          </a:p>
          <a:p>
            <a:r>
              <a:rPr lang="en-GB" sz="3200" i="0">
                <a:effectLst/>
                <a:latin typeface="Times New Roman" panose="02020603050405020304" pitchFamily="18" charset="0"/>
                <a:cs typeface="Times New Roman" panose="02020603050405020304" pitchFamily="18" charset="0"/>
              </a:rPr>
              <a:t>Vulnerability describes the characteristics and circumstances of a community, system or asset that make it susceptible to the damaging effects of a hazard. There are many aspects of vulnerability, arising from various physical, social, economic, and environmental factors. Examples may include:</a:t>
            </a:r>
          </a:p>
          <a:p>
            <a:r>
              <a:rPr lang="en-GB" sz="3200" i="0">
                <a:effectLst/>
                <a:latin typeface="Times New Roman" panose="02020603050405020304" pitchFamily="18" charset="0"/>
                <a:cs typeface="Times New Roman" panose="02020603050405020304" pitchFamily="18" charset="0"/>
              </a:rPr>
              <a:t>poor design and construction of buildings, </a:t>
            </a:r>
          </a:p>
          <a:p>
            <a:r>
              <a:rPr lang="en-GB" sz="3200" i="0">
                <a:effectLst/>
                <a:latin typeface="Times New Roman" panose="02020603050405020304" pitchFamily="18" charset="0"/>
                <a:cs typeface="Times New Roman" panose="02020603050405020304" pitchFamily="18" charset="0"/>
              </a:rPr>
              <a:t>inadequate protection of assets,</a:t>
            </a:r>
          </a:p>
          <a:p>
            <a:r>
              <a:rPr lang="en-GB" sz="3200" i="0">
                <a:effectLst/>
                <a:latin typeface="Times New Roman" panose="02020603050405020304" pitchFamily="18" charset="0"/>
                <a:cs typeface="Times New Roman" panose="02020603050405020304" pitchFamily="18" charset="0"/>
              </a:rPr>
              <a:t>lack of public information and awareness,</a:t>
            </a:r>
          </a:p>
          <a:p>
            <a:r>
              <a:rPr lang="en-GB" sz="3200" i="0">
                <a:effectLst/>
                <a:latin typeface="Times New Roman" panose="02020603050405020304" pitchFamily="18" charset="0"/>
                <a:cs typeface="Times New Roman" panose="02020603050405020304" pitchFamily="18" charset="0"/>
              </a:rPr>
              <a:t>limited official recognition of risks and preparedness measures, and</a:t>
            </a:r>
          </a:p>
          <a:p>
            <a:r>
              <a:rPr lang="en-GB" sz="3200" i="0">
                <a:effectLst/>
                <a:latin typeface="Times New Roman" panose="02020603050405020304" pitchFamily="18" charset="0"/>
                <a:cs typeface="Times New Roman" panose="02020603050405020304" pitchFamily="18" charset="0"/>
              </a:rPr>
              <a:t>disregard for wise environmental management. </a:t>
            </a:r>
          </a:p>
          <a:p>
            <a:pPr marL="0" indent="0">
              <a:buNone/>
            </a:pPr>
            <a:endParaRPr lang="en-US"/>
          </a:p>
        </p:txBody>
      </p:sp>
    </p:spTree>
    <p:extLst>
      <p:ext uri="{BB962C8B-B14F-4D97-AF65-F5344CB8AC3E}">
        <p14:creationId xmlns:p14="http://schemas.microsoft.com/office/powerpoint/2010/main" val="320764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E0056-F394-3145-9C01-AFF103CF2B04}"/>
              </a:ext>
            </a:extLst>
          </p:cNvPr>
          <p:cNvSpPr>
            <a:spLocks noGrp="1"/>
          </p:cNvSpPr>
          <p:nvPr>
            <p:ph idx="1"/>
          </p:nvPr>
        </p:nvSpPr>
        <p:spPr>
          <a:xfrm>
            <a:off x="160811" y="507175"/>
            <a:ext cx="11553701" cy="5727370"/>
          </a:xfrm>
        </p:spPr>
        <p:txBody>
          <a:bodyPr>
            <a:normAutofit fontScale="70000" lnSpcReduction="20000"/>
          </a:bodyPr>
          <a:lstStyle/>
          <a:p>
            <a:pPr marL="0" indent="0">
              <a:buNone/>
            </a:pPr>
            <a:r>
              <a:rPr lang="en-GB" sz="4000" b="0" i="0">
                <a:effectLst/>
                <a:latin typeface="Times New Roman" panose="02020603050405020304" pitchFamily="18" charset="0"/>
                <a:cs typeface="Times New Roman" panose="02020603050405020304" pitchFamily="18" charset="0"/>
              </a:rPr>
              <a:t>Vulnerability varies significantly within a community and over time</a:t>
            </a:r>
            <a:endParaRPr lang="en-US" sz="4000" b="0" i="0">
              <a:effectLst/>
              <a:latin typeface="Times New Roman" panose="02020603050405020304" pitchFamily="18" charset="0"/>
              <a:cs typeface="Times New Roman" panose="02020603050405020304" pitchFamily="18" charset="0"/>
            </a:endParaRPr>
          </a:p>
          <a:p>
            <a:pPr marL="0" indent="0">
              <a:buNone/>
            </a:pPr>
            <a:r>
              <a:rPr lang="en-GB" sz="4000" b="1" i="0">
                <a:effectLst/>
                <a:latin typeface="Times New Roman" panose="02020603050405020304" pitchFamily="18" charset="0"/>
                <a:cs typeface="Times New Roman" panose="02020603050405020304" pitchFamily="18" charset="0"/>
              </a:rPr>
              <a:t> Physical Vulnerability</a:t>
            </a:r>
            <a:r>
              <a:rPr lang="en-GB" sz="4000" b="0" i="0">
                <a:effectLst/>
                <a:latin typeface="Times New Roman" panose="02020603050405020304" pitchFamily="18" charset="0"/>
                <a:cs typeface="Times New Roman" panose="02020603050405020304" pitchFamily="18" charset="0"/>
              </a:rPr>
              <a:t> may be determined by aspects such as population density levels, remoteness of a settlement, the site, design and materials used for critical infrastructure and for housing (UNISDR).</a:t>
            </a:r>
          </a:p>
          <a:p>
            <a:r>
              <a:rPr lang="en-GB" sz="4000" b="0">
                <a:effectLst/>
                <a:latin typeface="Times New Roman" panose="02020603050405020304" pitchFamily="18" charset="0"/>
                <a:cs typeface="Times New Roman" panose="02020603050405020304" pitchFamily="18" charset="0"/>
              </a:rPr>
              <a:t>Example: Wooden homes are less likely to collapse in an earthquake, but are more</a:t>
            </a:r>
            <a:r>
              <a:rPr lang="en-GB" sz="4000" b="0" i="0">
                <a:effectLst/>
                <a:latin typeface="Times New Roman" panose="02020603050405020304" pitchFamily="18" charset="0"/>
                <a:cs typeface="Times New Roman" panose="02020603050405020304" pitchFamily="18" charset="0"/>
              </a:rPr>
              <a:t> vulnerable to fire.</a:t>
            </a:r>
          </a:p>
          <a:p>
            <a:pPr marL="0" indent="0">
              <a:buNone/>
            </a:pPr>
            <a:r>
              <a:rPr lang="en-GB" sz="4000" b="1" i="0">
                <a:effectLst/>
                <a:latin typeface="Times New Roman" panose="02020603050405020304" pitchFamily="18" charset="0"/>
                <a:cs typeface="Times New Roman" panose="02020603050405020304" pitchFamily="18" charset="0"/>
              </a:rPr>
              <a:t>2. Social Vulnerability </a:t>
            </a:r>
            <a:r>
              <a:rPr lang="en-GB" sz="4000" b="0" i="0">
                <a:effectLst/>
                <a:latin typeface="Times New Roman" panose="02020603050405020304" pitchFamily="18" charset="0"/>
                <a:cs typeface="Times New Roman" panose="02020603050405020304" pitchFamily="18" charset="0"/>
              </a:rPr>
              <a:t>refers to the inability of people, organizations and societies to withstand adverse impacts to hazards due to characteristics inherent in social interactions, institutions and systems of cultural values. It is linked to the level of well being of individuals, communities and society. It includes aspects related to levels of literacy and education, the existence of peace and security, access to basic human rights, systems of good governance, social equity, positive traditional values, customs and ideological beliefs and overall collective organizational systems (UNISDR).</a:t>
            </a:r>
          </a:p>
          <a:p>
            <a:r>
              <a:rPr lang="en-GB" sz="4000" b="0">
                <a:effectLst/>
                <a:latin typeface="Times New Roman" panose="02020603050405020304" pitchFamily="18" charset="0"/>
                <a:cs typeface="Times New Roman" panose="02020603050405020304" pitchFamily="18" charset="0"/>
              </a:rPr>
              <a:t>Example</a:t>
            </a:r>
            <a:r>
              <a:rPr lang="en-GB" sz="4000" b="0" i="1">
                <a:effectLst/>
                <a:latin typeface="Times New Roman" panose="02020603050405020304" pitchFamily="18" charset="0"/>
                <a:cs typeface="Times New Roman" panose="02020603050405020304" pitchFamily="18" charset="0"/>
              </a:rPr>
              <a:t>: </a:t>
            </a:r>
            <a:r>
              <a:rPr lang="en-GB" sz="4000" b="0" i="0">
                <a:effectLst/>
                <a:latin typeface="Times New Roman" panose="02020603050405020304" pitchFamily="18" charset="0"/>
                <a:cs typeface="Times New Roman" panose="02020603050405020304" pitchFamily="18" charset="0"/>
              </a:rPr>
              <a:t>When flooding occurs some citizens, such as children, elderly and differently-able, may be unable to protect themselves or evacuate if necessary.</a:t>
            </a:r>
          </a:p>
          <a:p>
            <a:endParaRPr lang="en-US"/>
          </a:p>
        </p:txBody>
      </p:sp>
    </p:spTree>
    <p:extLst>
      <p:ext uri="{BB962C8B-B14F-4D97-AF65-F5344CB8AC3E}">
        <p14:creationId xmlns:p14="http://schemas.microsoft.com/office/powerpoint/2010/main" val="112106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5CDA5-D3E1-6343-8F36-65ADEC5EAFB3}"/>
              </a:ext>
            </a:extLst>
          </p:cNvPr>
          <p:cNvSpPr>
            <a:spLocks noGrp="1"/>
          </p:cNvSpPr>
          <p:nvPr>
            <p:ph idx="1"/>
          </p:nvPr>
        </p:nvSpPr>
        <p:spPr>
          <a:xfrm>
            <a:off x="482435" y="494804"/>
            <a:ext cx="11145487" cy="5838701"/>
          </a:xfrm>
        </p:spPr>
        <p:txBody>
          <a:bodyPr>
            <a:normAutofit/>
          </a:bodyPr>
          <a:lstStyle/>
          <a:p>
            <a:r>
              <a:rPr lang="en-US" sz="3200" b="1">
                <a:effectLst/>
                <a:latin typeface="Times New Roman" panose="02020603050405020304" pitchFamily="18" charset="0"/>
                <a:cs typeface="Times New Roman" panose="02020603050405020304" pitchFamily="18" charset="0"/>
              </a:rPr>
              <a:t>3.</a:t>
            </a:r>
            <a:r>
              <a:rPr lang="en-GB" sz="3200" b="1">
                <a:effectLst/>
                <a:latin typeface="Times New Roman" panose="02020603050405020304" pitchFamily="18" charset="0"/>
                <a:cs typeface="Times New Roman" panose="02020603050405020304" pitchFamily="18" charset="0"/>
              </a:rPr>
              <a:t>Economic Vulnerability</a:t>
            </a:r>
            <a:r>
              <a:rPr lang="en-US" sz="3200" b="1">
                <a:effectLst/>
                <a:latin typeface="Times New Roman" panose="02020603050405020304" pitchFamily="18" charset="0"/>
                <a:cs typeface="Times New Roman" panose="02020603050405020304" pitchFamily="18" charset="0"/>
              </a:rPr>
              <a:t>:</a:t>
            </a:r>
            <a:r>
              <a:rPr lang="en-GB" sz="3200">
                <a:effectLst/>
                <a:latin typeface="Times New Roman" panose="02020603050405020304" pitchFamily="18" charset="0"/>
                <a:cs typeface="Times New Roman" panose="02020603050405020304" pitchFamily="18" charset="0"/>
              </a:rPr>
              <a:t>The level of vulnerability is highly dependent upon the economic status of individuals, communities and nations The poor are usually more vulnerable to disasters because they lack the resources to build sturdy structures and put other engineering measures in place to protect themselves from being negatively impacted by disasters. </a:t>
            </a:r>
          </a:p>
          <a:p>
            <a:r>
              <a:rPr lang="en-GB" sz="3200">
                <a:effectLst/>
                <a:latin typeface="Times New Roman" panose="02020603050405020304" pitchFamily="18" charset="0"/>
                <a:cs typeface="Times New Roman" panose="02020603050405020304" pitchFamily="18" charset="0"/>
              </a:rPr>
              <a:t>Example: Poorer families may live in squatter settlements because they cannot afford to live in safer (more expensive) areas.</a:t>
            </a:r>
          </a:p>
          <a:p>
            <a:r>
              <a:rPr lang="en-GB" sz="3200" b="1">
                <a:effectLst/>
                <a:latin typeface="Times New Roman" panose="02020603050405020304" pitchFamily="18" charset="0"/>
                <a:cs typeface="Times New Roman" panose="02020603050405020304" pitchFamily="18" charset="0"/>
              </a:rPr>
              <a:t>4.</a:t>
            </a:r>
            <a:r>
              <a:rPr lang="en-GB" sz="3200">
                <a:effectLst/>
                <a:latin typeface="Times New Roman" panose="02020603050405020304" pitchFamily="18" charset="0"/>
                <a:cs typeface="Times New Roman" panose="02020603050405020304" pitchFamily="18" charset="0"/>
              </a:rPr>
              <a:t> </a:t>
            </a:r>
            <a:r>
              <a:rPr lang="en-GB" sz="3200" b="1">
                <a:effectLst/>
                <a:latin typeface="Times New Roman" panose="02020603050405020304" pitchFamily="18" charset="0"/>
                <a:cs typeface="Times New Roman" panose="02020603050405020304" pitchFamily="18" charset="0"/>
              </a:rPr>
              <a:t>Environmental Vulnerability</a:t>
            </a:r>
            <a:r>
              <a:rPr lang="en-US" sz="3200" b="1">
                <a:effectLst/>
                <a:latin typeface="Times New Roman" panose="02020603050405020304" pitchFamily="18" charset="0"/>
                <a:cs typeface="Times New Roman" panose="02020603050405020304" pitchFamily="18" charset="0"/>
              </a:rPr>
              <a:t>:</a:t>
            </a:r>
            <a:r>
              <a:rPr lang="en-GB" sz="3200" b="1">
                <a:effectLst/>
                <a:latin typeface="Times New Roman" panose="02020603050405020304" pitchFamily="18" charset="0"/>
                <a:cs typeface="Times New Roman" panose="02020603050405020304" pitchFamily="18" charset="0"/>
              </a:rPr>
              <a:t> </a:t>
            </a:r>
            <a:r>
              <a:rPr lang="en-GB" sz="3200">
                <a:effectLst/>
                <a:latin typeface="Times New Roman" panose="02020603050405020304" pitchFamily="18" charset="0"/>
                <a:cs typeface="Times New Roman" panose="02020603050405020304" pitchFamily="18" charset="0"/>
              </a:rPr>
              <a:t>Natural resource depletion and resource degradation are key aspects of environmental vulnerability.</a:t>
            </a:r>
          </a:p>
        </p:txBody>
      </p:sp>
    </p:spTree>
    <p:extLst>
      <p:ext uri="{BB962C8B-B14F-4D97-AF65-F5344CB8AC3E}">
        <p14:creationId xmlns:p14="http://schemas.microsoft.com/office/powerpoint/2010/main" val="250933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F62DE8-5AE7-8D4C-81AC-C3A043250878}"/>
              </a:ext>
            </a:extLst>
          </p:cNvPr>
          <p:cNvSpPr>
            <a:spLocks noGrp="1"/>
          </p:cNvSpPr>
          <p:nvPr>
            <p:ph idx="1"/>
          </p:nvPr>
        </p:nvSpPr>
        <p:spPr>
          <a:xfrm>
            <a:off x="321625" y="235032"/>
            <a:ext cx="11566070" cy="6048994"/>
          </a:xfrm>
        </p:spPr>
        <p:txBody>
          <a:bodyPr>
            <a:noAutofit/>
          </a:bodyPr>
          <a:lstStyle/>
          <a:p>
            <a:pPr marL="0" indent="0">
              <a:buNone/>
            </a:pPr>
            <a:r>
              <a:rPr lang="en-US" sz="3200">
                <a:latin typeface="Times New Roman" panose="02020603050405020304" pitchFamily="18" charset="0"/>
                <a:cs typeface="Times New Roman" panose="02020603050405020304" pitchFamily="18" charset="0"/>
              </a:rPr>
              <a:t>It can be best explained by</a:t>
            </a:r>
          </a:p>
          <a:p>
            <a:r>
              <a:rPr lang="en-US" sz="3200" b="1">
                <a:latin typeface="Times New Roman" panose="02020603050405020304" pitchFamily="18" charset="0"/>
                <a:cs typeface="Times New Roman" panose="02020603050405020304" pitchFamily="18" charset="0"/>
              </a:rPr>
              <a:t>Disaster Risk = Hazard × Vulnerability/Capacity</a:t>
            </a:r>
          </a:p>
          <a:p>
            <a:r>
              <a:rPr lang="en-US" sz="3200">
                <a:latin typeface="Times New Roman" panose="02020603050405020304" pitchFamily="18" charset="0"/>
                <a:cs typeface="Times New Roman" panose="02020603050405020304" pitchFamily="18" charset="0"/>
              </a:rPr>
              <a:t>The relationship between these four components, indicate that each of the three variables that define risk - the hazard, the elements exposed and their vulnerability are of equal value. Reducing any one or more of the three contributing variables will lessen the risk to a community. In reality, however, there is little opportunity to reduce the hazard component, therefore, only the vulnerability and the elements at risk will vary. When hazard and vulnerability are high, it will cause disaster but when capacity is present, it will decrease the impact. Hence, to reduce the risk of a disaster,</a:t>
            </a:r>
          </a:p>
          <a:p>
            <a:pPr marL="0" indent="0">
              <a:buNone/>
            </a:pPr>
            <a:r>
              <a:rPr lang="en-US" sz="3200">
                <a:latin typeface="Times New Roman" panose="02020603050405020304" pitchFamily="18" charset="0"/>
                <a:cs typeface="Times New Roman" panose="02020603050405020304" pitchFamily="18" charset="0"/>
              </a:rPr>
              <a:t>1) Decrease the vulnerability of the community; and</a:t>
            </a:r>
          </a:p>
          <a:p>
            <a:pPr marL="0" indent="0">
              <a:buNone/>
            </a:pPr>
            <a:r>
              <a:rPr lang="en-US" sz="3200">
                <a:latin typeface="Times New Roman" panose="02020603050405020304" pitchFamily="18" charset="0"/>
                <a:cs typeface="Times New Roman" panose="02020603050405020304" pitchFamily="18" charset="0"/>
              </a:rPr>
              <a:t>2) Increase the capacity of the community</a:t>
            </a:r>
          </a:p>
        </p:txBody>
      </p:sp>
    </p:spTree>
    <p:extLst>
      <p:ext uri="{BB962C8B-B14F-4D97-AF65-F5344CB8AC3E}">
        <p14:creationId xmlns:p14="http://schemas.microsoft.com/office/powerpoint/2010/main" val="3410412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3</cp:revision>
  <dcterms:created xsi:type="dcterms:W3CDTF">2021-06-13T01:54:33Z</dcterms:created>
  <dcterms:modified xsi:type="dcterms:W3CDTF">2021-06-28T03:35:44Z</dcterms:modified>
</cp:coreProperties>
</file>